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0" r:id="rId6"/>
    <p:sldId id="262" r:id="rId7"/>
    <p:sldId id="263" r:id="rId8"/>
    <p:sldId id="264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91" r:id="rId19"/>
    <p:sldId id="279" r:id="rId20"/>
    <p:sldId id="281" r:id="rId21"/>
    <p:sldId id="280" r:id="rId22"/>
    <p:sldId id="282" r:id="rId23"/>
    <p:sldId id="285" r:id="rId24"/>
    <p:sldId id="283" r:id="rId25"/>
    <p:sldId id="284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066B-2A8A-47B7-9848-B51C8F28D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34655-5D4F-4CF6-933E-427C20CD2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FB8E-3206-4E0F-9235-D198B2D3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50B7-6AD5-42C0-8D90-4966EDA2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9009-A6D8-42B1-BCA6-18575FAF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2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983A-5CDD-46A2-8E5C-C116AF13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E52B5-5AAB-4E17-9882-B07BABAE8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0A174-C193-4C7F-B15D-2DC12EA1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C92C7-A1F3-4233-B20E-445221E7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816F8-B14A-47F6-B98E-9CF3C678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D2609-8CED-4C6B-98CC-B6A9D8AFE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DB263-6BF0-48EE-939C-3C19DF6DE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77D7-30C0-4BA6-8A91-4E715BE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326BE-187A-46EB-948C-5C48D944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87CE-A418-4713-90F5-B7013850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7D98-966A-45DC-BF33-E92AEA3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EF007-0D4C-4D0B-809B-D66381B96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999CB-2291-40D6-A967-2B293644A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AA682-60E4-4924-B334-75C73876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2819E-20FB-4CE1-9745-D838BCB4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6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B268-B0FF-4E70-BAF5-B43A00EF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13BC5-8671-4C25-8E28-8EDE66E86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27673-42FF-4051-BE4D-E130E4EA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2D6A4-BA94-4FA5-AFE7-6CCA2130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7E55-8B2C-47C0-BD9C-CD454BC9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F4C5-9036-463E-95A2-3FBDBD2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25963-6AE9-49FF-9BE3-9CACF62E6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E84A2-4A1B-4B21-81B3-C82B7BAA1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E8348-8EBD-43DA-8675-9234CE80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6DFC4-DAE3-41A5-8604-0299D338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D7167-8145-45AF-9D79-D880B3E6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CB1F-A2D7-4AED-8531-DF1FD2DF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B7216-FF84-4276-8749-16E919C8D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70A91-3D0F-44A5-878E-CAF128E19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5D87D-4BAB-4E07-AC29-CC66A1F52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9C0EFE-8AF5-4C6D-9901-1F25089F0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DADF1-227B-4889-8973-EE9E042F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02E134-4F73-437B-ACB9-674882EA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7CBDD-00AC-4B4C-ABCC-6126D98D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98EA-8244-4E08-AF65-D46DA171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8FEC6-2ED6-42EE-9904-CF9E59A0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74DBA-40D5-45C0-86EA-C40EE8EA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3D7EF-6C20-41AF-A508-39147D19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4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9C336-5181-4FAE-9A7E-A42B4CE5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4499E-3686-4D5E-AE5B-4E4D4845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6AB47-44EC-458D-BC90-14DCC01D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01A-A1AF-42E5-A882-5D296759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DFE87-3397-4196-9905-FE789CDE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280F6-3981-4D33-ACF5-5806512C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9AE21-165D-4CF5-B84A-80D7ECB1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A80AE-9C29-4798-ABF3-90640CD7F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62EA4-DC3F-4E54-B8EA-3A16A91D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4491-978B-4A7F-98BF-46A3F910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1472E-5102-4861-8ADE-2401EFA8A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F4A-6332-4805-9F7E-F9D1BF38B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81507-E339-40B2-AE69-A6A8CAC7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AC284-0649-4BCC-B90E-B42B6453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3CB3-7643-44FE-A92E-3B5E164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1EF0D-91EB-4394-9CE1-40940E08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BB28-ED0B-4358-A0C5-13209DDE5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40BBC-23F4-4EA7-81D0-20DE82B6E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763B-7827-4AE4-AB3A-F35CCEC02079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F342B-82B4-44E3-9675-1FF5A7B6F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85AB0-DC9B-4D8B-9037-B83638A65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09515-A844-413E-A014-808131BA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1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B90D-0FBF-4563-BCA9-E67327245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24584"/>
          </a:xfrm>
        </p:spPr>
        <p:txBody>
          <a:bodyPr/>
          <a:lstStyle/>
          <a:p>
            <a:r>
              <a:rPr lang="en-US" b="1" dirty="0"/>
              <a:t>Ventura County Geology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055A0-5D9E-4612-9BDD-836EE6196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784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With Impacts on Development</a:t>
            </a:r>
          </a:p>
          <a:p>
            <a:r>
              <a:rPr lang="en-US" sz="4000" dirty="0"/>
              <a:t>By Mike Mishler</a:t>
            </a:r>
          </a:p>
        </p:txBody>
      </p:sp>
    </p:spTree>
    <p:extLst>
      <p:ext uri="{BB962C8B-B14F-4D97-AF65-F5344CB8AC3E}">
        <p14:creationId xmlns:p14="http://schemas.microsoft.com/office/powerpoint/2010/main" val="220953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201478"/>
            <a:ext cx="112672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Bend in Mostly N-S compression orientation – 0.28 to 0.4 inches/year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1" dirty="0"/>
              <a:t>All types of compression occur in Ventura County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b="1" dirty="0"/>
              <a:t>Folding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b="1" dirty="0"/>
              <a:t>Faulting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b="1" dirty="0"/>
              <a:t>Combined faulting and folding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FAAEF-D360-40B5-AEAF-FCBAF328E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6" y="3184937"/>
            <a:ext cx="4290288" cy="3303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8A448-19B7-43E3-85AB-820846E0C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6" y="3362304"/>
            <a:ext cx="7000358" cy="217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8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135791"/>
            <a:ext cx="112672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Santa Monica Mountains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1" dirty="0"/>
              <a:t>Starting pushing up 5 </a:t>
            </a:r>
            <a:r>
              <a:rPr lang="en-US" sz="2400" b="1" dirty="0" err="1"/>
              <a:t>mya</a:t>
            </a:r>
            <a:endParaRPr lang="en-US" sz="2400" b="1" dirty="0"/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000" b="1" dirty="0"/>
              <a:t>Was up to 1 mile high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1" dirty="0"/>
              <a:t>First – the northern range (near Simi Valley)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400" b="1" dirty="0"/>
              <a:t>Malibu Creek and LA River flowing North to South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26C40131-2ED4-41E1-8F90-1CBE30D8D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78" y="2936558"/>
            <a:ext cx="8306495" cy="31634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0A9358-B428-4B1B-BDA3-74A375E870C2}"/>
              </a:ext>
            </a:extLst>
          </p:cNvPr>
          <p:cNvCxnSpPr>
            <a:cxnSpLocks/>
          </p:cNvCxnSpPr>
          <p:nvPr/>
        </p:nvCxnSpPr>
        <p:spPr>
          <a:xfrm>
            <a:off x="6096000" y="4697992"/>
            <a:ext cx="0" cy="134634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409AC3-E66A-4933-AB5A-C3D4DFA5F6E3}"/>
              </a:ext>
            </a:extLst>
          </p:cNvPr>
          <p:cNvCxnSpPr>
            <a:cxnSpLocks/>
          </p:cNvCxnSpPr>
          <p:nvPr/>
        </p:nvCxnSpPr>
        <p:spPr>
          <a:xfrm>
            <a:off x="6927742" y="4697992"/>
            <a:ext cx="0" cy="134634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FEB8C9-A703-40C6-93C0-E1303FF565FE}"/>
              </a:ext>
            </a:extLst>
          </p:cNvPr>
          <p:cNvSpPr txBox="1"/>
          <p:nvPr/>
        </p:nvSpPr>
        <p:spPr>
          <a:xfrm>
            <a:off x="4494508" y="6044339"/>
            <a:ext cx="447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Malibu Creek     LA River</a:t>
            </a:r>
          </a:p>
        </p:txBody>
      </p:sp>
    </p:spTree>
    <p:extLst>
      <p:ext uri="{BB962C8B-B14F-4D97-AF65-F5344CB8AC3E}">
        <p14:creationId xmlns:p14="http://schemas.microsoft.com/office/powerpoint/2010/main" val="299087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135791"/>
            <a:ext cx="112672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Santa Monica Mountains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Next the southern range starts pushing up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Malibu Creek cuts thru southern range as it rises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LA River location is pushed east around southern range</a:t>
            </a:r>
          </a:p>
        </p:txBody>
      </p:sp>
      <p:pic>
        <p:nvPicPr>
          <p:cNvPr id="4" name="Picture 3" descr="A map of a mountain&#10;&#10;Description automatically generated">
            <a:extLst>
              <a:ext uri="{FF2B5EF4-FFF2-40B4-BE49-F238E27FC236}">
                <a16:creationId xmlns:a16="http://schemas.microsoft.com/office/drawing/2014/main" id="{D99B0322-58A6-4DF7-9F35-E14B3FEC8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2781421"/>
            <a:ext cx="5919862" cy="322544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54CBBB-27A5-4EE0-9F0B-08F8CA9E8ABC}"/>
              </a:ext>
            </a:extLst>
          </p:cNvPr>
          <p:cNvCxnSpPr/>
          <p:nvPr/>
        </p:nvCxnSpPr>
        <p:spPr>
          <a:xfrm>
            <a:off x="5639361" y="3800790"/>
            <a:ext cx="0" cy="151883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D8FA9A-1A15-4BC7-83C4-9D49715DD48B}"/>
              </a:ext>
            </a:extLst>
          </p:cNvPr>
          <p:cNvCxnSpPr>
            <a:cxnSpLocks/>
          </p:cNvCxnSpPr>
          <p:nvPr/>
        </p:nvCxnSpPr>
        <p:spPr>
          <a:xfrm>
            <a:off x="6175513" y="3306193"/>
            <a:ext cx="175591" cy="59938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5B02C6-57CC-41CD-BE86-C601DFE03EF2}"/>
              </a:ext>
            </a:extLst>
          </p:cNvPr>
          <p:cNvCxnSpPr>
            <a:cxnSpLocks/>
          </p:cNvCxnSpPr>
          <p:nvPr/>
        </p:nvCxnSpPr>
        <p:spPr>
          <a:xfrm>
            <a:off x="6473127" y="3905573"/>
            <a:ext cx="1391251" cy="20922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50DC0C-A8CF-42FE-ADB8-BFAF36E01425}"/>
              </a:ext>
            </a:extLst>
          </p:cNvPr>
          <p:cNvCxnSpPr>
            <a:cxnSpLocks/>
          </p:cNvCxnSpPr>
          <p:nvPr/>
        </p:nvCxnSpPr>
        <p:spPr>
          <a:xfrm>
            <a:off x="7856629" y="4184542"/>
            <a:ext cx="15499" cy="9940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5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135791"/>
            <a:ext cx="112672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Santa Monica Mountains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LA River location is pushed east around southern range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Cuts the canyons running across the Santa Monica Mtns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Example – Sepulveda Pass was cut by LA River</a:t>
            </a:r>
          </a:p>
        </p:txBody>
      </p:sp>
      <p:pic>
        <p:nvPicPr>
          <p:cNvPr id="7" name="Picture 6" descr="A car parked on the side of a mountain road&#10;&#10;Description automatically generated">
            <a:extLst>
              <a:ext uri="{FF2B5EF4-FFF2-40B4-BE49-F238E27FC236}">
                <a16:creationId xmlns:a16="http://schemas.microsoft.com/office/drawing/2014/main" id="{FA2CA851-806D-4283-97FD-AF05011A7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0" y="2832652"/>
            <a:ext cx="9928549" cy="37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135791"/>
            <a:ext cx="11267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Ventura Avenue anticline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Rising about 5 mm (0.2 inches) / year</a:t>
            </a:r>
          </a:p>
        </p:txBody>
      </p:sp>
      <p:pic>
        <p:nvPicPr>
          <p:cNvPr id="4" name="Picture 3" descr="A view of a rocky mountain&#10;&#10;Description automatically generated">
            <a:extLst>
              <a:ext uri="{FF2B5EF4-FFF2-40B4-BE49-F238E27FC236}">
                <a16:creationId xmlns:a16="http://schemas.microsoft.com/office/drawing/2014/main" id="{B4F190B2-ACF9-4BA1-AD67-12FA69932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6" y="2454498"/>
            <a:ext cx="4619389" cy="3388364"/>
          </a:xfrm>
          <a:prstGeom prst="rect">
            <a:avLst/>
          </a:prstGeom>
        </p:spPr>
      </p:pic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804285C0-FD1F-4629-A57E-8C3F158A7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51" y="2454497"/>
            <a:ext cx="6201100" cy="33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135791"/>
            <a:ext cx="112672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Northern Ventura County ‘Highlands’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Started pushing up 5 million years ago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Uplifting started in north, then extending to the south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000" b="1" dirty="0"/>
              <a:t>Each new uplift to the south, not as high 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000" b="1" dirty="0"/>
              <a:t>Latest uplift starting at south edge of Camarillo City</a:t>
            </a:r>
          </a:p>
        </p:txBody>
      </p:sp>
      <p:pic>
        <p:nvPicPr>
          <p:cNvPr id="10" name="Picture 9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FA97D1E2-41D1-43A8-A07F-83C9A54B6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2987"/>
            <a:ext cx="8937356" cy="28894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F22F39-523B-4BD7-BA99-27560CB18E76}"/>
              </a:ext>
            </a:extLst>
          </p:cNvPr>
          <p:cNvCxnSpPr/>
          <p:nvPr/>
        </p:nvCxnSpPr>
        <p:spPr>
          <a:xfrm flipH="1">
            <a:off x="1255363" y="4060556"/>
            <a:ext cx="1844298" cy="3874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44EDC5-3A82-4B35-A056-442869A1A934}"/>
              </a:ext>
            </a:extLst>
          </p:cNvPr>
          <p:cNvCxnSpPr/>
          <p:nvPr/>
        </p:nvCxnSpPr>
        <p:spPr>
          <a:xfrm flipH="1">
            <a:off x="6096000" y="4060556"/>
            <a:ext cx="1482671" cy="6199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5C7D88-1FF9-4B1D-B5AD-CED1A13D3CD3}"/>
              </a:ext>
            </a:extLst>
          </p:cNvPr>
          <p:cNvCxnSpPr/>
          <p:nvPr/>
        </p:nvCxnSpPr>
        <p:spPr>
          <a:xfrm flipH="1">
            <a:off x="7005234" y="4448014"/>
            <a:ext cx="2262752" cy="54970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3BB21D-DA49-45AF-8556-B0050D0DBCED}"/>
              </a:ext>
            </a:extLst>
          </p:cNvPr>
          <p:cNvCxnSpPr/>
          <p:nvPr/>
        </p:nvCxnSpPr>
        <p:spPr>
          <a:xfrm flipH="1">
            <a:off x="6837335" y="5532895"/>
            <a:ext cx="2430651" cy="13948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5CAC2B2-9C63-4457-B3A6-D08E87BACFF5}"/>
              </a:ext>
            </a:extLst>
          </p:cNvPr>
          <p:cNvSpPr txBox="1"/>
          <p:nvPr/>
        </p:nvSpPr>
        <p:spPr>
          <a:xfrm>
            <a:off x="3221064" y="3731065"/>
            <a:ext cx="235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Highlands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7A213-6E2B-476B-817C-5B8584E8B956}"/>
              </a:ext>
            </a:extLst>
          </p:cNvPr>
          <p:cNvSpPr txBox="1"/>
          <p:nvPr/>
        </p:nvSpPr>
        <p:spPr>
          <a:xfrm>
            <a:off x="7578671" y="3682448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South Mtn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6189C-2BE1-4379-B08B-3D03BBE2DB5E}"/>
              </a:ext>
            </a:extLst>
          </p:cNvPr>
          <p:cNvSpPr txBox="1"/>
          <p:nvPr/>
        </p:nvSpPr>
        <p:spPr>
          <a:xfrm>
            <a:off x="9484963" y="4060556"/>
            <a:ext cx="2262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Camarillo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D63BA-57A0-47D4-8B97-3364E12AE55E}"/>
              </a:ext>
            </a:extLst>
          </p:cNvPr>
          <p:cNvSpPr txBox="1"/>
          <p:nvPr/>
        </p:nvSpPr>
        <p:spPr>
          <a:xfrm>
            <a:off x="9267986" y="5253925"/>
            <a:ext cx="2479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Most recent uplift</a:t>
            </a:r>
          </a:p>
        </p:txBody>
      </p:sp>
    </p:spTree>
    <p:extLst>
      <p:ext uri="{BB962C8B-B14F-4D97-AF65-F5344CB8AC3E}">
        <p14:creationId xmlns:p14="http://schemas.microsoft.com/office/powerpoint/2010/main" val="414279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F11-9D3E-449B-9F5C-0E98A7E17EFB}"/>
              </a:ext>
            </a:extLst>
          </p:cNvPr>
          <p:cNvSpPr txBox="1"/>
          <p:nvPr/>
        </p:nvSpPr>
        <p:spPr>
          <a:xfrm>
            <a:off x="462366" y="58861"/>
            <a:ext cx="112672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compression (past 5 million years)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Faulting mechanisms creating ‘Highlands’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/>
              <a:t>Fault propagation folds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/>
              <a:t>Fault bend fold </a:t>
            </a:r>
          </a:p>
        </p:txBody>
      </p:sp>
      <p:pic>
        <p:nvPicPr>
          <p:cNvPr id="4" name="Picture 3" descr="A picture containing fence&#10;&#10;Description automatically generated">
            <a:extLst>
              <a:ext uri="{FF2B5EF4-FFF2-40B4-BE49-F238E27FC236}">
                <a16:creationId xmlns:a16="http://schemas.microsoft.com/office/drawing/2014/main" id="{1AF53253-E3C7-48AA-BDF1-D71B193C5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80" y="1939271"/>
            <a:ext cx="5486400" cy="1763744"/>
          </a:xfrm>
          <a:prstGeom prst="rect">
            <a:avLst/>
          </a:prstGeom>
        </p:spPr>
      </p:pic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334C317-4CAC-4969-B074-EB9BA070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80" y="4423812"/>
            <a:ext cx="3698929" cy="179355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31DD0-124A-436A-9058-2EE2784E8D2F}"/>
              </a:ext>
            </a:extLst>
          </p:cNvPr>
          <p:cNvCxnSpPr/>
          <p:nvPr/>
        </p:nvCxnSpPr>
        <p:spPr>
          <a:xfrm>
            <a:off x="6276814" y="3115159"/>
            <a:ext cx="821410" cy="3138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946751-ED63-4A34-B3BC-53079C626B59}"/>
              </a:ext>
            </a:extLst>
          </p:cNvPr>
          <p:cNvCxnSpPr/>
          <p:nvPr/>
        </p:nvCxnSpPr>
        <p:spPr>
          <a:xfrm>
            <a:off x="7098224" y="3429000"/>
            <a:ext cx="2107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1B82A-847F-4B23-8A4A-3EED8FA1F9A2}"/>
              </a:ext>
            </a:extLst>
          </p:cNvPr>
          <p:cNvCxnSpPr/>
          <p:nvPr/>
        </p:nvCxnSpPr>
        <p:spPr>
          <a:xfrm>
            <a:off x="3967566" y="5625885"/>
            <a:ext cx="12708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8565CB-BC3C-4582-934E-2EF398F3BC68}"/>
              </a:ext>
            </a:extLst>
          </p:cNvPr>
          <p:cNvCxnSpPr/>
          <p:nvPr/>
        </p:nvCxnSpPr>
        <p:spPr>
          <a:xfrm>
            <a:off x="5238427" y="5625885"/>
            <a:ext cx="857573" cy="480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F8CA34-9856-42EF-B156-E449F537A65A}"/>
              </a:ext>
            </a:extLst>
          </p:cNvPr>
          <p:cNvCxnSpPr/>
          <p:nvPr/>
        </p:nvCxnSpPr>
        <p:spPr>
          <a:xfrm>
            <a:off x="6096000" y="6106332"/>
            <a:ext cx="14465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22880E-8C83-4EF2-BA46-5DAC4D6495B5}"/>
              </a:ext>
            </a:extLst>
          </p:cNvPr>
          <p:cNvCxnSpPr/>
          <p:nvPr/>
        </p:nvCxnSpPr>
        <p:spPr>
          <a:xfrm flipH="1">
            <a:off x="7542509" y="3115159"/>
            <a:ext cx="60959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283B3D-E388-49C3-9F77-8AD59161B4A3}"/>
              </a:ext>
            </a:extLst>
          </p:cNvPr>
          <p:cNvCxnSpPr/>
          <p:nvPr/>
        </p:nvCxnSpPr>
        <p:spPr>
          <a:xfrm flipH="1">
            <a:off x="6586780" y="5625885"/>
            <a:ext cx="8059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1F7B62-0E30-4D6F-BBAB-EE218922DA51}"/>
              </a:ext>
            </a:extLst>
          </p:cNvPr>
          <p:cNvSpPr txBox="1"/>
          <p:nvPr/>
        </p:nvSpPr>
        <p:spPr>
          <a:xfrm>
            <a:off x="9608949" y="2634712"/>
            <a:ext cx="118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North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74FD62-800D-4A87-B1D4-5FB06080E5F5}"/>
              </a:ext>
            </a:extLst>
          </p:cNvPr>
          <p:cNvSpPr txBox="1"/>
          <p:nvPr/>
        </p:nvSpPr>
        <p:spPr>
          <a:xfrm>
            <a:off x="7966129" y="5052447"/>
            <a:ext cx="195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North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41D2F-F421-4278-AC53-8A7F041E4684}"/>
              </a:ext>
            </a:extLst>
          </p:cNvPr>
          <p:cNvSpPr txBox="1"/>
          <p:nvPr/>
        </p:nvSpPr>
        <p:spPr>
          <a:xfrm>
            <a:off x="2324746" y="2582548"/>
            <a:ext cx="184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South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B95AFE-49BB-4BC8-AC26-94E2D9CBC775}"/>
              </a:ext>
            </a:extLst>
          </p:cNvPr>
          <p:cNvSpPr txBox="1"/>
          <p:nvPr/>
        </p:nvSpPr>
        <p:spPr>
          <a:xfrm>
            <a:off x="2324746" y="5052447"/>
            <a:ext cx="136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227223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3E7F50-150D-46EF-A4F8-2B4170D809E8}"/>
              </a:ext>
            </a:extLst>
          </p:cNvPr>
          <p:cNvSpPr txBox="1"/>
          <p:nvPr/>
        </p:nvSpPr>
        <p:spPr>
          <a:xfrm>
            <a:off x="743919" y="387458"/>
            <a:ext cx="111742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World in Ice Age last 3 million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Each cycle consists of long periods of continental glaciers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With short periods of inter-glacial warming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Continental glaciers ties up so much water that sea levels can drop 400 feet – causes submarine canyons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E3F81-6AE9-48B0-A041-E0897A39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65" y="2818893"/>
            <a:ext cx="6957577" cy="3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3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3E9C4-84C7-4E7C-B012-0BF5C67D0DA9}"/>
              </a:ext>
            </a:extLst>
          </p:cNvPr>
          <p:cNvSpPr txBox="1"/>
          <p:nvPr/>
        </p:nvSpPr>
        <p:spPr>
          <a:xfrm>
            <a:off x="494270" y="321276"/>
            <a:ext cx="39418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World Ice 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 inter-glacial (warming) cycle last 10,000 +/-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Last glacial period ending (melting) caused rapid sea level rise </a:t>
            </a:r>
          </a:p>
        </p:txBody>
      </p:sp>
      <p:pic>
        <p:nvPicPr>
          <p:cNvPr id="3" name="SFBayFlood">
            <a:hlinkClick r:id="" action="ppaction://media"/>
            <a:extLst>
              <a:ext uri="{FF2B5EF4-FFF2-40B4-BE49-F238E27FC236}">
                <a16:creationId xmlns:a16="http://schemas.microsoft.com/office/drawing/2014/main" id="{F5391E0D-90FF-42D5-B9BE-8EA615D49D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076" y="716693"/>
            <a:ext cx="6946554" cy="5209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41633-7E40-4283-962C-F7778D3C4620}"/>
              </a:ext>
            </a:extLst>
          </p:cNvPr>
          <p:cNvSpPr txBox="1"/>
          <p:nvPr/>
        </p:nvSpPr>
        <p:spPr>
          <a:xfrm>
            <a:off x="1081217" y="4423719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San Francisco area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Last 18,000 years </a:t>
            </a:r>
          </a:p>
        </p:txBody>
      </p:sp>
    </p:spTree>
    <p:extLst>
      <p:ext uri="{BB962C8B-B14F-4D97-AF65-F5344CB8AC3E}">
        <p14:creationId xmlns:p14="http://schemas.microsoft.com/office/powerpoint/2010/main" val="6389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00B83-8890-45D4-8121-4545406A19BD}"/>
              </a:ext>
            </a:extLst>
          </p:cNvPr>
          <p:cNvSpPr txBox="1"/>
          <p:nvPr/>
        </p:nvSpPr>
        <p:spPr>
          <a:xfrm>
            <a:off x="340963" y="216976"/>
            <a:ext cx="11716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Groundwater - Very Simple 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Groundwater exists in all rocks at depth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Water located in rock pore and fracture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3AC9C-3277-4AC3-9B8C-7D8FD7571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60" y="2168452"/>
            <a:ext cx="4533251" cy="25972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BB9D81-07CA-4128-A3EC-4A1ED0D2621E}"/>
              </a:ext>
            </a:extLst>
          </p:cNvPr>
          <p:cNvCxnSpPr>
            <a:cxnSpLocks/>
          </p:cNvCxnSpPr>
          <p:nvPr/>
        </p:nvCxnSpPr>
        <p:spPr>
          <a:xfrm flipH="1" flipV="1">
            <a:off x="7576099" y="2555512"/>
            <a:ext cx="1611823" cy="111073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043971-7888-4CED-A02D-4CA5ADD4EF74}"/>
              </a:ext>
            </a:extLst>
          </p:cNvPr>
          <p:cNvCxnSpPr>
            <a:cxnSpLocks/>
          </p:cNvCxnSpPr>
          <p:nvPr/>
        </p:nvCxnSpPr>
        <p:spPr>
          <a:xfrm flipH="1">
            <a:off x="7759485" y="3506287"/>
            <a:ext cx="1487838" cy="4197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A11242-098A-4A99-9B07-7DC0F0C8C987}"/>
              </a:ext>
            </a:extLst>
          </p:cNvPr>
          <p:cNvSpPr txBox="1"/>
          <p:nvPr/>
        </p:nvSpPr>
        <p:spPr>
          <a:xfrm>
            <a:off x="9247323" y="2292570"/>
            <a:ext cx="238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sand grain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59054-06E8-4989-80E8-3F26066741CA}"/>
              </a:ext>
            </a:extLst>
          </p:cNvPr>
          <p:cNvSpPr txBox="1"/>
          <p:nvPr/>
        </p:nvSpPr>
        <p:spPr>
          <a:xfrm>
            <a:off x="557939" y="2663409"/>
            <a:ext cx="2913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 of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32% porosity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CBA8D-3CE3-4325-A6AD-FD7F18A0222B}"/>
              </a:ext>
            </a:extLst>
          </p:cNvPr>
          <p:cNvSpPr txBox="1"/>
          <p:nvPr/>
        </p:nvSpPr>
        <p:spPr>
          <a:xfrm>
            <a:off x="9451373" y="3136612"/>
            <a:ext cx="224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Pore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943A0E-8936-473C-9350-DE519E5CE007}"/>
              </a:ext>
            </a:extLst>
          </p:cNvPr>
          <p:cNvSpPr txBox="1"/>
          <p:nvPr/>
        </p:nvSpPr>
        <p:spPr>
          <a:xfrm>
            <a:off x="557939" y="4897464"/>
            <a:ext cx="11344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Fresh groundwater only located near surface,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where rain sourced water recharges groundwater to flush out salts 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2400" b="1" dirty="0">
                <a:solidFill>
                  <a:srgbClr val="C00000"/>
                </a:solidFill>
              </a:rPr>
              <a:t>At depth all groundwater contains dissolved chemicals 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05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1A9E3D-7531-484C-B6A5-6701CECC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84" y="1219200"/>
            <a:ext cx="4503472" cy="5277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Continental Crust</a:t>
            </a:r>
          </a:p>
          <a:p>
            <a:pPr lvl="1"/>
            <a:r>
              <a:rPr lang="en-US" sz="2800" b="1" dirty="0"/>
              <a:t>Outcrop location</a:t>
            </a:r>
          </a:p>
          <a:p>
            <a:pPr lvl="2"/>
            <a:r>
              <a:rPr lang="en-US" sz="2400" b="1" dirty="0"/>
              <a:t>Western San Gabriel Mtns</a:t>
            </a:r>
          </a:p>
          <a:p>
            <a:pPr lvl="1"/>
            <a:r>
              <a:rPr lang="en-US" sz="2800" b="1" dirty="0"/>
              <a:t>Anorthosite </a:t>
            </a:r>
          </a:p>
          <a:p>
            <a:pPr lvl="2"/>
            <a:r>
              <a:rPr lang="en-US" sz="2400" b="1" dirty="0"/>
              <a:t>Plagioclase Feldspar</a:t>
            </a:r>
          </a:p>
          <a:p>
            <a:pPr lvl="2"/>
            <a:r>
              <a:rPr lang="en-US" sz="2400" b="1" dirty="0"/>
              <a:t>Ca(Al2 Si2 O8)</a:t>
            </a:r>
          </a:p>
          <a:p>
            <a:pPr lvl="3"/>
            <a:r>
              <a:rPr lang="en-US" sz="2400" b="1" dirty="0"/>
              <a:t>Calcium rich</a:t>
            </a:r>
          </a:p>
          <a:p>
            <a:pPr lvl="2"/>
            <a:r>
              <a:rPr lang="en-US" sz="2400" b="1" dirty="0"/>
              <a:t>1.2 billion years old</a:t>
            </a:r>
          </a:p>
          <a:p>
            <a:pPr lvl="1"/>
            <a:r>
              <a:rPr lang="en-US" sz="2800" b="1" i="1" dirty="0"/>
              <a:t>Fun question</a:t>
            </a:r>
          </a:p>
          <a:p>
            <a:pPr lvl="2"/>
            <a:r>
              <a:rPr lang="en-US" sz="2400" b="1" i="1" dirty="0"/>
              <a:t>See the fault</a:t>
            </a:r>
          </a:p>
        </p:txBody>
      </p:sp>
      <p:pic>
        <p:nvPicPr>
          <p:cNvPr id="8" name="Content Placeholder 4" descr="A close up of a rock&#10;&#10;Description automatically generated">
            <a:extLst>
              <a:ext uri="{FF2B5EF4-FFF2-40B4-BE49-F238E27FC236}">
                <a16:creationId xmlns:a16="http://schemas.microsoft.com/office/drawing/2014/main" id="{AD28121E-9D23-4B36-8607-8449FB327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11169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>
            <a:softEdge rad="3175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886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00B83-8890-45D4-8121-4545406A19BD}"/>
              </a:ext>
            </a:extLst>
          </p:cNvPr>
          <p:cNvSpPr txBox="1"/>
          <p:nvPr/>
        </p:nvSpPr>
        <p:spPr>
          <a:xfrm>
            <a:off x="340963" y="216976"/>
            <a:ext cx="11716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Groundwater - </a:t>
            </a:r>
            <a:r>
              <a:rPr lang="en-US" sz="3600" b="1" dirty="0"/>
              <a:t>Very Simple 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Porosity usually decreases as unconsolidated sand is buried and consolidated into sandstone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1" dirty="0"/>
              <a:t>At depth the sand is compacted and cemented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Santa Monica Mountains consists of consolidated rocks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Has little porosity to hold groundwater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Poor conditions for groundwater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So Simi Valley and Conejo Valley has little potential for groundwater aquifers</a:t>
            </a:r>
          </a:p>
        </p:txBody>
      </p:sp>
      <p:pic>
        <p:nvPicPr>
          <p:cNvPr id="4" name="Picture 3" descr="A picture containing mountain, outdoor, sky, grass&#10;&#10;Description automatically generated">
            <a:extLst>
              <a:ext uri="{FF2B5EF4-FFF2-40B4-BE49-F238E27FC236}">
                <a16:creationId xmlns:a16="http://schemas.microsoft.com/office/drawing/2014/main" id="{FC964750-C18E-40B9-941D-25B9AF36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9" y="4389287"/>
            <a:ext cx="9312965" cy="16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45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7B054-EAE0-4151-80ED-FD1A4428EA3E}"/>
              </a:ext>
            </a:extLst>
          </p:cNvPr>
          <p:cNvSpPr txBox="1"/>
          <p:nvPr/>
        </p:nvSpPr>
        <p:spPr>
          <a:xfrm>
            <a:off x="214393" y="139485"/>
            <a:ext cx="117632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Groundwater – </a:t>
            </a:r>
            <a:r>
              <a:rPr lang="en-US" sz="3600" b="1" dirty="0"/>
              <a:t>Very Simple 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West of Santa Monica Mountains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i="1" dirty="0"/>
              <a:t>consist of younger unconsolidated sediments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Example – Las Posas Sand formation </a:t>
            </a:r>
            <a:r>
              <a:rPr lang="en-US" b="1" dirty="0"/>
              <a:t>(shallow marine deposit)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2000" b="1" dirty="0"/>
              <a:t>Only about 1.5 </a:t>
            </a:r>
            <a:r>
              <a:rPr lang="en-US" sz="2000" b="1" dirty="0" err="1"/>
              <a:t>mya</a:t>
            </a:r>
            <a:r>
              <a:rPr lang="en-US" sz="2000" b="1" dirty="0"/>
              <a:t> – pictures from outcrop in ridge near Mission Oaks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2400" b="1" dirty="0"/>
              <a:t>under Oxnard plain the formation is called ‘Fox Canyon Aquifer’</a:t>
            </a:r>
          </a:p>
        </p:txBody>
      </p:sp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FAE113A6-5ADC-4F65-8820-A731FCFA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2" y="3346937"/>
            <a:ext cx="5993915" cy="3371577"/>
          </a:xfrm>
          <a:prstGeom prst="rect">
            <a:avLst/>
          </a:prstGeom>
        </p:spPr>
      </p:pic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F764731B-7E51-4492-AB37-5AD448476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75" y="3429000"/>
            <a:ext cx="5635732" cy="3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77964-2EF2-4470-B253-1D0907B9420A}"/>
              </a:ext>
            </a:extLst>
          </p:cNvPr>
          <p:cNvSpPr txBox="1"/>
          <p:nvPr/>
        </p:nvSpPr>
        <p:spPr>
          <a:xfrm>
            <a:off x="635431" y="1255363"/>
            <a:ext cx="104768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Monterey Formation is source for most oil and gas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When buried deep enough with increasing heat will generate hydrocarbons</a:t>
            </a:r>
          </a:p>
        </p:txBody>
      </p:sp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43DFC344-4542-4EC6-B41F-966F63DFF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40191"/>
            <a:ext cx="5762073" cy="32411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E438D-8482-435E-AE23-4F33359F1BD9}"/>
              </a:ext>
            </a:extLst>
          </p:cNvPr>
          <p:cNvSpPr/>
          <p:nvPr/>
        </p:nvSpPr>
        <p:spPr>
          <a:xfrm>
            <a:off x="635431" y="3009689"/>
            <a:ext cx="54605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Hydrocarbons ‘float’ up thru groundwater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Unless ‘trapped’ they reach the surface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5E0BCE5-60A8-4EF2-A13D-CEE19188A266}"/>
              </a:ext>
            </a:extLst>
          </p:cNvPr>
          <p:cNvSpPr/>
          <p:nvPr/>
        </p:nvSpPr>
        <p:spPr>
          <a:xfrm rot="20440645">
            <a:off x="5159829" y="5318013"/>
            <a:ext cx="2480835" cy="7779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0404D-23B1-4A4B-9C11-AAF1799C302E}"/>
              </a:ext>
            </a:extLst>
          </p:cNvPr>
          <p:cNvSpPr txBox="1"/>
          <p:nvPr/>
        </p:nvSpPr>
        <p:spPr>
          <a:xfrm>
            <a:off x="2063319" y="5494939"/>
            <a:ext cx="303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Oil seeps near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Carpinteria</a:t>
            </a:r>
          </a:p>
        </p:txBody>
      </p:sp>
    </p:spTree>
    <p:extLst>
      <p:ext uri="{BB962C8B-B14F-4D97-AF65-F5344CB8AC3E}">
        <p14:creationId xmlns:p14="http://schemas.microsoft.com/office/powerpoint/2010/main" val="1915581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pic>
        <p:nvPicPr>
          <p:cNvPr id="3" name="Santa Barbara Natural Oil Seep Footage _ SOS California">
            <a:hlinkClick r:id="" action="ppaction://media"/>
            <a:extLst>
              <a:ext uri="{FF2B5EF4-FFF2-40B4-BE49-F238E27FC236}">
                <a16:creationId xmlns:a16="http://schemas.microsoft.com/office/drawing/2014/main" id="{8951FDB8-FA3C-4527-A390-0F4D0ECC7D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1130" y="1255363"/>
            <a:ext cx="8837067" cy="497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B5C8E-583A-4887-8EBB-69056D71D38A}"/>
              </a:ext>
            </a:extLst>
          </p:cNvPr>
          <p:cNvSpPr txBox="1"/>
          <p:nvPr/>
        </p:nvSpPr>
        <p:spPr>
          <a:xfrm>
            <a:off x="402956" y="1536631"/>
            <a:ext cx="2541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Methane gas seeps from sea floor off UCSB</a:t>
            </a:r>
          </a:p>
        </p:txBody>
      </p:sp>
    </p:spTree>
    <p:extLst>
      <p:ext uri="{BB962C8B-B14F-4D97-AF65-F5344CB8AC3E}">
        <p14:creationId xmlns:p14="http://schemas.microsoft.com/office/powerpoint/2010/main" val="91931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670385-038C-4FB1-8A6D-A71DAF71A98B}"/>
              </a:ext>
            </a:extLst>
          </p:cNvPr>
          <p:cNvSpPr txBox="1"/>
          <p:nvPr/>
        </p:nvSpPr>
        <p:spPr>
          <a:xfrm>
            <a:off x="216976" y="1100379"/>
            <a:ext cx="11222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Monterey Formation was never buried deep enough to generate hydrocarbons, 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then Monterey Formation still contains the organic matter</a:t>
            </a:r>
          </a:p>
        </p:txBody>
      </p:sp>
      <p:pic>
        <p:nvPicPr>
          <p:cNvPr id="5" name="Picture 4" descr="A rocky mountain&#10;&#10;Description automatically generated">
            <a:extLst>
              <a:ext uri="{FF2B5EF4-FFF2-40B4-BE49-F238E27FC236}">
                <a16:creationId xmlns:a16="http://schemas.microsoft.com/office/drawing/2014/main" id="{17D54A00-931F-4FE8-B11C-6778CC1E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76" y="3006671"/>
            <a:ext cx="5401350" cy="3488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491593-CE2D-408B-926D-28A033371A23}"/>
              </a:ext>
            </a:extLst>
          </p:cNvPr>
          <p:cNvSpPr/>
          <p:nvPr/>
        </p:nvSpPr>
        <p:spPr>
          <a:xfrm>
            <a:off x="216976" y="3584220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b="1" i="1" dirty="0"/>
              <a:t>Example: Headwaters of Malibu Creek erode the  Monterey Formation releasing the organic matter as fertilizers into the creek   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30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338B9-1986-4320-8520-E30021D425CB}"/>
              </a:ext>
            </a:extLst>
          </p:cNvPr>
          <p:cNvSpPr txBox="1"/>
          <p:nvPr/>
        </p:nvSpPr>
        <p:spPr>
          <a:xfrm>
            <a:off x="480447" y="1332854"/>
            <a:ext cx="10895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Chumash Indians built their boats at Carpinteria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So Spanish named the local village after the carpenters building the boats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Chumash built boats there because of the tar from the local oil seeps</a:t>
            </a:r>
          </a:p>
        </p:txBody>
      </p:sp>
      <p:pic>
        <p:nvPicPr>
          <p:cNvPr id="5" name="Picture 4" descr="A group of people on a beach near a body of water&#10;&#10;Description automatically generated">
            <a:extLst>
              <a:ext uri="{FF2B5EF4-FFF2-40B4-BE49-F238E27FC236}">
                <a16:creationId xmlns:a16="http://schemas.microsoft.com/office/drawing/2014/main" id="{6B04E551-CD69-4AB5-9A60-B02953209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80" y="3064285"/>
            <a:ext cx="5871906" cy="34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4A0DB-8145-49F0-BD9B-674860EB8D3E}"/>
              </a:ext>
            </a:extLst>
          </p:cNvPr>
          <p:cNvSpPr txBox="1"/>
          <p:nvPr/>
        </p:nvSpPr>
        <p:spPr>
          <a:xfrm>
            <a:off x="464949" y="1239864"/>
            <a:ext cx="11003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Union Oil Company started in Ventura County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First oil ‘wells’ were tunnels to ‘drain’ oil from mtn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65CB4-7415-40DA-90EF-D367E0091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6" y="2520767"/>
            <a:ext cx="9536473" cy="3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06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C0B36-56D6-490A-8D43-628C104C991B}"/>
              </a:ext>
            </a:extLst>
          </p:cNvPr>
          <p:cNvSpPr txBox="1"/>
          <p:nvPr/>
        </p:nvSpPr>
        <p:spPr>
          <a:xfrm>
            <a:off x="325464" y="1208868"/>
            <a:ext cx="11592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Los Angeles Basin Oil fields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Produced most oil per acre in world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b="1" dirty="0"/>
              <a:t>Reason: stacked oil fields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During 1920’s produced quarter of world oil supply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1A7A1BA-2D36-4B76-81E7-135EE49B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46" y="1862814"/>
            <a:ext cx="3890790" cy="4517756"/>
          </a:xfrm>
          <a:prstGeom prst="rect">
            <a:avLst/>
          </a:prstGeom>
        </p:spPr>
      </p:pic>
      <p:pic>
        <p:nvPicPr>
          <p:cNvPr id="7" name="Picture 6" descr="A vintage photo of a city&#10;&#10;Description automatically generated">
            <a:extLst>
              <a:ext uri="{FF2B5EF4-FFF2-40B4-BE49-F238E27FC236}">
                <a16:creationId xmlns:a16="http://schemas.microsoft.com/office/drawing/2014/main" id="{69583900-218D-4A0A-9B6D-6FC36C2F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0" y="3574777"/>
            <a:ext cx="7336971" cy="2751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5000F-AE7F-4B47-B724-61137C653419}"/>
              </a:ext>
            </a:extLst>
          </p:cNvPr>
          <p:cNvSpPr txBox="1"/>
          <p:nvPr/>
        </p:nvSpPr>
        <p:spPr>
          <a:xfrm>
            <a:off x="8656983" y="140114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Long Beach oil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5474-2273-4BD5-BA49-A5D534901629}"/>
              </a:ext>
            </a:extLst>
          </p:cNvPr>
          <p:cNvSpPr txBox="1"/>
          <p:nvPr/>
        </p:nvSpPr>
        <p:spPr>
          <a:xfrm>
            <a:off x="3299791" y="3617140"/>
            <a:ext cx="372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Signal Hill field 1920’s</a:t>
            </a:r>
          </a:p>
        </p:txBody>
      </p:sp>
    </p:spTree>
    <p:extLst>
      <p:ext uri="{BB962C8B-B14F-4D97-AF65-F5344CB8AC3E}">
        <p14:creationId xmlns:p14="http://schemas.microsoft.com/office/powerpoint/2010/main" val="3454877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D9BBF-9209-4FA8-9FA3-8C0C4D307EDE}"/>
              </a:ext>
            </a:extLst>
          </p:cNvPr>
          <p:cNvSpPr txBox="1"/>
          <p:nvPr/>
        </p:nvSpPr>
        <p:spPr>
          <a:xfrm>
            <a:off x="216976" y="216976"/>
            <a:ext cx="1170122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Ventura County Oil and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70FA6-F4D2-4B12-918C-D9AC9D159C98}"/>
              </a:ext>
            </a:extLst>
          </p:cNvPr>
          <p:cNvSpPr txBox="1"/>
          <p:nvPr/>
        </p:nvSpPr>
        <p:spPr>
          <a:xfrm>
            <a:off x="305586" y="1008713"/>
            <a:ext cx="111122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Some interesting facts: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Monterey Formation is both a source rock and a reservoir (trap) under the right geologic conditions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Producing oil from offshore oil fields reduced oil seeps into Santa Barbara channel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Ventura Avenue oil wells have to be replaced as hill grows, which damages the older wells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Oxnard oil field contains the heaviest oil in U.S.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1" dirty="0"/>
              <a:t>Inject stream to produce the heavy oil  - heavy oil used to make </a:t>
            </a:r>
            <a:r>
              <a:rPr lang="en-US" b="1" dirty="0" err="1"/>
              <a:t>aspalt</a:t>
            </a:r>
            <a:endParaRPr lang="en-US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Conejo oil field (at Camarillo Springs) was shallowest oil field in U.S.   </a:t>
            </a:r>
          </a:p>
        </p:txBody>
      </p:sp>
      <p:pic>
        <p:nvPicPr>
          <p:cNvPr id="5" name="Picture 4" descr="A picture containing sky, grass, outdoor, ground&#10;&#10;Description automatically generated">
            <a:extLst>
              <a:ext uri="{FF2B5EF4-FFF2-40B4-BE49-F238E27FC236}">
                <a16:creationId xmlns:a16="http://schemas.microsoft.com/office/drawing/2014/main" id="{62869946-DD06-4CE5-9B6F-D7D71D84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33" y="4509261"/>
            <a:ext cx="2842351" cy="2131763"/>
          </a:xfrm>
          <a:prstGeom prst="rect">
            <a:avLst/>
          </a:prstGeom>
        </p:spPr>
      </p:pic>
      <p:pic>
        <p:nvPicPr>
          <p:cNvPr id="7" name="Picture 6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7BB98279-2BB7-4164-8C2A-969B2473A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51" y="4442122"/>
            <a:ext cx="4429698" cy="21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1A9E3D-7531-484C-B6A5-6701CECC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84" y="1219200"/>
            <a:ext cx="4503472" cy="5277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                  Fault </a:t>
            </a:r>
            <a:endParaRPr lang="en-US" sz="2400" b="1" i="1" dirty="0"/>
          </a:p>
        </p:txBody>
      </p:sp>
      <p:pic>
        <p:nvPicPr>
          <p:cNvPr id="8" name="Content Placeholder 4" descr="A close up of a rock&#10;&#10;Description automatically generated">
            <a:extLst>
              <a:ext uri="{FF2B5EF4-FFF2-40B4-BE49-F238E27FC236}">
                <a16:creationId xmlns:a16="http://schemas.microsoft.com/office/drawing/2014/main" id="{AD28121E-9D23-4B36-8607-8449FB327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11169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>
            <a:softEdge rad="3175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5897C0-F702-4023-AE46-586D05302775}"/>
              </a:ext>
            </a:extLst>
          </p:cNvPr>
          <p:cNvCxnSpPr>
            <a:cxnSpLocks/>
          </p:cNvCxnSpPr>
          <p:nvPr/>
        </p:nvCxnSpPr>
        <p:spPr>
          <a:xfrm flipH="1">
            <a:off x="6487297" y="1112108"/>
            <a:ext cx="4720281" cy="4572000"/>
          </a:xfrm>
          <a:prstGeom prst="line">
            <a:avLst/>
          </a:prstGeom>
          <a:ln w="1047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01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869DC3C2-1B15-4E5E-9591-9BA7FC114B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A7F49-4C4E-41EF-B28A-385F0884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517" y="1518443"/>
            <a:ext cx="4346576" cy="3811588"/>
          </a:xfrm>
        </p:spPr>
        <p:txBody>
          <a:bodyPr>
            <a:normAutofit/>
          </a:bodyPr>
          <a:lstStyle/>
          <a:p>
            <a:r>
              <a:rPr lang="en-US" sz="4400" b="1" dirty="0"/>
              <a:t>Anorthosites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Oldest moon rocks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400" b="1" dirty="0"/>
              <a:t>Lunar highlands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400" b="1" dirty="0"/>
              <a:t>Seen as white areas on moon</a:t>
            </a:r>
          </a:p>
          <a:p>
            <a:endParaRPr lang="en-US" sz="44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3003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Calif_Tectonics">
            <a:hlinkClick r:id="" action="ppaction://media"/>
            <a:extLst>
              <a:ext uri="{FF2B5EF4-FFF2-40B4-BE49-F238E27FC236}">
                <a16:creationId xmlns:a16="http://schemas.microsoft.com/office/drawing/2014/main" id="{2DDEA9CB-2D5B-4682-9E9E-BF164E0C0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542" y="666427"/>
            <a:ext cx="7422396" cy="5566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C027D9-01B2-4F38-8487-7C8FBBBB0A6F}"/>
              </a:ext>
            </a:extLst>
          </p:cNvPr>
          <p:cNvSpPr txBox="1"/>
          <p:nvPr/>
        </p:nvSpPr>
        <p:spPr>
          <a:xfrm>
            <a:off x="0" y="1286359"/>
            <a:ext cx="4184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Local plate movements </a:t>
            </a:r>
          </a:p>
          <a:p>
            <a:r>
              <a:rPr lang="en-US" sz="4000" b="1" dirty="0"/>
              <a:t>– 20 million years ago to 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E294E-DBB3-432C-8F21-30B4FD0BC1D2}"/>
              </a:ext>
            </a:extLst>
          </p:cNvPr>
          <p:cNvSpPr txBox="1"/>
          <p:nvPr/>
        </p:nvSpPr>
        <p:spPr>
          <a:xfrm>
            <a:off x="0" y="199829"/>
            <a:ext cx="391004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Geologic History</a:t>
            </a:r>
          </a:p>
        </p:txBody>
      </p:sp>
    </p:spTree>
    <p:extLst>
      <p:ext uri="{BB962C8B-B14F-4D97-AF65-F5344CB8AC3E}">
        <p14:creationId xmlns:p14="http://schemas.microsoft.com/office/powerpoint/2010/main" val="40942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0461A7F-43B8-4F2C-B7B6-FAFB67EA5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65" y="3056864"/>
            <a:ext cx="6864139" cy="3390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C3B9F-D74A-46EC-A812-EBEBB181F44F}"/>
              </a:ext>
            </a:extLst>
          </p:cNvPr>
          <p:cNvSpPr txBox="1"/>
          <p:nvPr/>
        </p:nvSpPr>
        <p:spPr>
          <a:xfrm>
            <a:off x="129696" y="998418"/>
            <a:ext cx="112809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14 million years ago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As sea floor off San Diego starts to pull apart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Allows molten rock to reach sea floor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Volcanic rock flows across sea floor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Conejo Volcanic Formation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Conejo Mtn </a:t>
            </a:r>
          </a:p>
          <a:p>
            <a:pPr marL="1028700" lvl="1" indent="-571500">
              <a:buFontTx/>
              <a:buChar char="-"/>
            </a:pPr>
            <a:r>
              <a:rPr lang="en-US" sz="2800" b="1" dirty="0"/>
              <a:t>Is volcanic 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D052-EA31-48FB-AE40-9F7D0AE725E5}"/>
              </a:ext>
            </a:extLst>
          </p:cNvPr>
          <p:cNvSpPr txBox="1"/>
          <p:nvPr/>
        </p:nvSpPr>
        <p:spPr>
          <a:xfrm>
            <a:off x="463442" y="290532"/>
            <a:ext cx="421704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Geologic History</a:t>
            </a:r>
          </a:p>
        </p:txBody>
      </p:sp>
    </p:spTree>
    <p:extLst>
      <p:ext uri="{BB962C8B-B14F-4D97-AF65-F5344CB8AC3E}">
        <p14:creationId xmlns:p14="http://schemas.microsoft.com/office/powerpoint/2010/main" val="308406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20E31B8C-3557-4CFE-8416-59D137058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13" y="2466474"/>
            <a:ext cx="6081963" cy="4054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1359BC-7601-464E-B3BB-70B6302F2C3E}"/>
              </a:ext>
            </a:extLst>
          </p:cNvPr>
          <p:cNvSpPr txBox="1"/>
          <p:nvPr/>
        </p:nvSpPr>
        <p:spPr>
          <a:xfrm>
            <a:off x="665338" y="974376"/>
            <a:ext cx="1050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See old sea floor sediments with volcanic dikes</a:t>
            </a:r>
          </a:p>
          <a:p>
            <a:r>
              <a:rPr lang="en-US" sz="3200" b="1" dirty="0"/>
              <a:t>- Just east of Mugu Rock on Hwy 1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6B48C3-2560-410A-8987-80E20921D7CE}"/>
              </a:ext>
            </a:extLst>
          </p:cNvPr>
          <p:cNvCxnSpPr/>
          <p:nvPr/>
        </p:nvCxnSpPr>
        <p:spPr>
          <a:xfrm flipV="1">
            <a:off x="4732421" y="3429000"/>
            <a:ext cx="2133600" cy="6777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90DC54-A732-4FD1-B944-B12B86B62254}"/>
              </a:ext>
            </a:extLst>
          </p:cNvPr>
          <p:cNvCxnSpPr/>
          <p:nvPr/>
        </p:nvCxnSpPr>
        <p:spPr>
          <a:xfrm flipV="1">
            <a:off x="4732638" y="4090086"/>
            <a:ext cx="1791730" cy="3089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6662F5-B2EC-4C2F-961C-C0B08740CC06}"/>
              </a:ext>
            </a:extLst>
          </p:cNvPr>
          <p:cNvCxnSpPr/>
          <p:nvPr/>
        </p:nvCxnSpPr>
        <p:spPr>
          <a:xfrm flipV="1">
            <a:off x="4732421" y="4275438"/>
            <a:ext cx="3546606" cy="444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6B1AC8-54BD-49C6-AFE7-FFAB6A564573}"/>
              </a:ext>
            </a:extLst>
          </p:cNvPr>
          <p:cNvSpPr txBox="1"/>
          <p:nvPr/>
        </p:nvSpPr>
        <p:spPr>
          <a:xfrm>
            <a:off x="1717589" y="3708965"/>
            <a:ext cx="3126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Volcanic dikes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cutting through old sediments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B4D00-79DD-4FB8-93EB-3E83B9B0B0A4}"/>
              </a:ext>
            </a:extLst>
          </p:cNvPr>
          <p:cNvSpPr txBox="1"/>
          <p:nvPr/>
        </p:nvSpPr>
        <p:spPr>
          <a:xfrm>
            <a:off x="464439" y="289894"/>
            <a:ext cx="4379409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Geologic History</a:t>
            </a:r>
          </a:p>
        </p:txBody>
      </p:sp>
    </p:spTree>
    <p:extLst>
      <p:ext uri="{BB962C8B-B14F-4D97-AF65-F5344CB8AC3E}">
        <p14:creationId xmlns:p14="http://schemas.microsoft.com/office/powerpoint/2010/main" val="159525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50F41-3001-4B4E-A3FC-87956068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30" y="3155139"/>
            <a:ext cx="4524053" cy="2523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385AD-BDB1-41B1-8B9F-2028FB525FB0}"/>
              </a:ext>
            </a:extLst>
          </p:cNvPr>
          <p:cNvSpPr txBox="1"/>
          <p:nvPr/>
        </p:nvSpPr>
        <p:spPr>
          <a:xfrm>
            <a:off x="153487" y="979468"/>
            <a:ext cx="1147010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14 to 8 million years ago</a:t>
            </a:r>
          </a:p>
          <a:p>
            <a:pPr marL="571500" indent="-571500">
              <a:buFontTx/>
              <a:buChar char="-"/>
            </a:pPr>
            <a:r>
              <a:rPr lang="en-US" sz="4000" b="1" dirty="0"/>
              <a:t>Monterey Formation was deposited</a:t>
            </a:r>
          </a:p>
          <a:p>
            <a:pPr marL="571500" indent="-571500">
              <a:buFontTx/>
              <a:buChar char="-"/>
            </a:pPr>
            <a:r>
              <a:rPr lang="en-US" sz="2800" b="1" dirty="0"/>
              <a:t>Deep water, organic rich ‘shale’ </a:t>
            </a:r>
          </a:p>
          <a:p>
            <a:pPr marL="1028700" lvl="1" indent="-571500">
              <a:buFontTx/>
              <a:buChar char="-"/>
            </a:pPr>
            <a:r>
              <a:rPr lang="en-US" sz="2800" b="1" dirty="0"/>
              <a:t>Up to 30% organic matter</a:t>
            </a:r>
          </a:p>
          <a:p>
            <a:pPr marL="1028700" lvl="1" indent="-571500">
              <a:buFontTx/>
              <a:buChar char="-"/>
            </a:pPr>
            <a:r>
              <a:rPr lang="en-US" b="1" dirty="0"/>
              <a:t>Diatoms </a:t>
            </a:r>
          </a:p>
          <a:p>
            <a:pPr marL="1485900" lvl="2" indent="-571500">
              <a:buFontTx/>
              <a:buChar char="-"/>
            </a:pPr>
            <a:r>
              <a:rPr lang="en-US" b="1" dirty="0"/>
              <a:t>Microscopic single cell plants </a:t>
            </a:r>
          </a:p>
          <a:p>
            <a:pPr marL="1485900" lvl="2" indent="-571500">
              <a:buFontTx/>
              <a:buChar char="-"/>
            </a:pPr>
            <a:r>
              <a:rPr lang="en-US" b="1" dirty="0"/>
              <a:t>With silica shells</a:t>
            </a:r>
          </a:p>
          <a:p>
            <a:pPr marL="1028700" lvl="1" indent="-571500">
              <a:buFontTx/>
              <a:buChar char="-"/>
            </a:pPr>
            <a:r>
              <a:rPr lang="en-US" sz="2800" b="1" dirty="0"/>
              <a:t>Up to 3,400 ft thick</a:t>
            </a:r>
          </a:p>
          <a:p>
            <a:pPr marL="1485900" lvl="2" indent="-571500">
              <a:buFontTx/>
              <a:buChar char="-"/>
            </a:pPr>
            <a:r>
              <a:rPr lang="en-US" b="1" dirty="0"/>
              <a:t>covers much of western CA</a:t>
            </a:r>
          </a:p>
          <a:p>
            <a:pPr marL="1028700" lvl="1" indent="-571500">
              <a:buFontTx/>
              <a:buChar char="-"/>
            </a:pPr>
            <a:r>
              <a:rPr lang="en-US" sz="2800" b="1" i="1" dirty="0"/>
              <a:t>Main source of CA oil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B4DDD-BA6E-424A-8569-F299BA3C3226}"/>
              </a:ext>
            </a:extLst>
          </p:cNvPr>
          <p:cNvSpPr txBox="1"/>
          <p:nvPr/>
        </p:nvSpPr>
        <p:spPr>
          <a:xfrm>
            <a:off x="255982" y="271582"/>
            <a:ext cx="414553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Geologic History</a:t>
            </a:r>
          </a:p>
        </p:txBody>
      </p:sp>
    </p:spTree>
    <p:extLst>
      <p:ext uri="{BB962C8B-B14F-4D97-AF65-F5344CB8AC3E}">
        <p14:creationId xmlns:p14="http://schemas.microsoft.com/office/powerpoint/2010/main" val="403786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4F61A9-AA26-4521-BB5D-AFAF61D7FEB2}"/>
              </a:ext>
            </a:extLst>
          </p:cNvPr>
          <p:cNvSpPr txBox="1"/>
          <p:nvPr/>
        </p:nvSpPr>
        <p:spPr>
          <a:xfrm>
            <a:off x="0" y="763178"/>
            <a:ext cx="1250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Local plate movements – 20 million years ago thru today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3BA74-D2A8-4504-81C7-AD89A0F45723}"/>
              </a:ext>
            </a:extLst>
          </p:cNvPr>
          <p:cNvSpPr txBox="1"/>
          <p:nvPr/>
        </p:nvSpPr>
        <p:spPr>
          <a:xfrm>
            <a:off x="3373512" y="1614450"/>
            <a:ext cx="353873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65140-3F72-4295-941A-6827CD437450}"/>
              </a:ext>
            </a:extLst>
          </p:cNvPr>
          <p:cNvSpPr txBox="1"/>
          <p:nvPr/>
        </p:nvSpPr>
        <p:spPr>
          <a:xfrm>
            <a:off x="190594" y="2430116"/>
            <a:ext cx="65878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San Andreas fault created 5 million years ago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Bend in San Andreas fault causes compression in Ventura County area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Compression is about 7 to 10 mm               (0.28 to 0.4 inches) /year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000" b="1" dirty="0"/>
              <a:t>‘WTRB’ =western Transverse Range block</a:t>
            </a:r>
          </a:p>
          <a:p>
            <a:endParaRPr lang="en-US" sz="2000" b="1" dirty="0"/>
          </a:p>
          <a:p>
            <a:r>
              <a:rPr lang="en-US" sz="2000" b="1" dirty="0"/>
              <a:t>LA and Ventura Basins filled in with sediments up to 30,000 feet deep</a:t>
            </a:r>
          </a:p>
          <a:p>
            <a:endParaRPr lang="en-US" sz="3600" b="1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7D078CF-4D26-40D0-9D6B-F79CAD27D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6" y="1614450"/>
            <a:ext cx="4180370" cy="5032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F61F3-0783-4778-AD9D-2825B20B77F0}"/>
              </a:ext>
            </a:extLst>
          </p:cNvPr>
          <p:cNvSpPr txBox="1"/>
          <p:nvPr/>
        </p:nvSpPr>
        <p:spPr>
          <a:xfrm>
            <a:off x="475974" y="-16882"/>
            <a:ext cx="4343999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Geologic History</a:t>
            </a:r>
          </a:p>
        </p:txBody>
      </p:sp>
    </p:spTree>
    <p:extLst>
      <p:ext uri="{BB962C8B-B14F-4D97-AF65-F5344CB8AC3E}">
        <p14:creationId xmlns:p14="http://schemas.microsoft.com/office/powerpoint/2010/main" val="2250676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1045</Words>
  <Application>Microsoft Office PowerPoint</Application>
  <PresentationFormat>Widescreen</PresentationFormat>
  <Paragraphs>171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Ventura County Geology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Ventura County Geology </dc:title>
  <dc:creator>Harry Mishler</dc:creator>
  <cp:lastModifiedBy>Harry Mishler</cp:lastModifiedBy>
  <cp:revision>87</cp:revision>
  <dcterms:created xsi:type="dcterms:W3CDTF">2019-08-04T23:58:21Z</dcterms:created>
  <dcterms:modified xsi:type="dcterms:W3CDTF">2019-08-06T21:38:12Z</dcterms:modified>
</cp:coreProperties>
</file>